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2" r:id="rId36"/>
    <p:sldId id="291" r:id="rId3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2841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127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421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16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8525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579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4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659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778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735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0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C857D83-FF18-467C-B759-F66383D447CD}" type="datetimeFigureOut">
              <a:rPr lang="hu-HU" smtClean="0"/>
              <a:t>2017.10.26.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5AE6B40-08E7-4B5A-8992-A21E4AEC418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88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Sikeres Pályázat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elnyert ERASMUS+ pályázat lépései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2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148250" y="883206"/>
            <a:ext cx="417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TANULMÁNYI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036" y="1736720"/>
            <a:ext cx="8629466" cy="2725738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18036" y="1309963"/>
            <a:ext cx="562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Értelemszerűen kitöltendő adatok</a:t>
            </a:r>
            <a:endParaRPr lang="hu-HU" dirty="0"/>
          </a:p>
        </p:txBody>
      </p:sp>
      <p:sp>
        <p:nvSpPr>
          <p:cNvPr id="9" name="Lefelé nyíl 8"/>
          <p:cNvSpPr/>
          <p:nvPr/>
        </p:nvSpPr>
        <p:spPr>
          <a:xfrm rot="5400000">
            <a:off x="8652903" y="2538284"/>
            <a:ext cx="484632" cy="1869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0045700" y="3109803"/>
            <a:ext cx="127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Figyelj oda, mit írsz be!</a:t>
            </a:r>
            <a:endParaRPr lang="hu-HU" dirty="0"/>
          </a:p>
        </p:txBody>
      </p:sp>
      <p:sp>
        <p:nvSpPr>
          <p:cNvPr id="11" name="Jobbra nyíl 10"/>
          <p:cNvSpPr/>
          <p:nvPr/>
        </p:nvSpPr>
        <p:spPr>
          <a:xfrm rot="18963279">
            <a:off x="1054100" y="44926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063693" y="453253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Erasmus honlapról letölthető táblázat alapján!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5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160950" y="875268"/>
            <a:ext cx="417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TANULMÁNYI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467" y="1889363"/>
            <a:ext cx="7717833" cy="1543606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197567" y="3726665"/>
            <a:ext cx="4064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Figyelj oda a pontos kitöltésre!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572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173650" y="875268"/>
            <a:ext cx="417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TANULMÁNYI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1775" y="1961376"/>
            <a:ext cx="9008450" cy="2026444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270704" y="1418322"/>
            <a:ext cx="965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Euró alapú bankszámlaszámod legyen, nagyon figyelj a pontos kitöltésre, ide fog érkezni az ösztöndíjad!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371600" y="4197846"/>
            <a:ext cx="513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CSAK a saját nevedre szóló bankszámla fogadható el!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06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173650" y="864391"/>
            <a:ext cx="417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TANULMÁNYI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99" y="1455737"/>
            <a:ext cx="7900415" cy="1312863"/>
          </a:xfrm>
          <a:prstGeom prst="rect">
            <a:avLst/>
          </a:prstGeom>
        </p:spPr>
      </p:pic>
      <p:sp>
        <p:nvSpPr>
          <p:cNvPr id="8" name="Jobbra nyíl 7"/>
          <p:cNvSpPr/>
          <p:nvPr/>
        </p:nvSpPr>
        <p:spPr>
          <a:xfrm rot="10800000">
            <a:off x="7970009" y="16275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9065538" y="1233723"/>
            <a:ext cx="1892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EU területére utazó hallgatóknak kötelező az Egészségbiztosítási kártya</a:t>
            </a:r>
            <a:endParaRPr lang="hu-HU" dirty="0"/>
          </a:p>
        </p:txBody>
      </p:sp>
      <p:sp>
        <p:nvSpPr>
          <p:cNvPr id="10" name="Jobbra nyíl 9"/>
          <p:cNvSpPr/>
          <p:nvPr/>
        </p:nvSpPr>
        <p:spPr>
          <a:xfrm rot="13367837">
            <a:off x="2319590" y="2673224"/>
            <a:ext cx="1163648" cy="629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71500" y="3637441"/>
            <a:ext cx="651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MINDENKINEK KÖTELEZŐ baleset- és felelősségbiztosítást kötni!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91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87950" y="875268"/>
            <a:ext cx="417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TANULMÁNYI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749" y="2114550"/>
            <a:ext cx="8374495" cy="1695450"/>
          </a:xfrm>
          <a:prstGeom prst="rect">
            <a:avLst/>
          </a:prstGeom>
        </p:spPr>
      </p:pic>
      <p:sp>
        <p:nvSpPr>
          <p:cNvPr id="8" name="Jobbra nyíl 7"/>
          <p:cNvSpPr/>
          <p:nvPr/>
        </p:nvSpPr>
        <p:spPr>
          <a:xfrm rot="2735845">
            <a:off x="3920451" y="1657652"/>
            <a:ext cx="76174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608925" y="1272676"/>
            <a:ext cx="269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ERASMUS+ Ösztöndíjat elnyert hallgató, aláhúzni</a:t>
            </a:r>
            <a:endParaRPr lang="hu-HU" dirty="0"/>
          </a:p>
        </p:txBody>
      </p:sp>
      <p:sp>
        <p:nvSpPr>
          <p:cNvPr id="10" name="Lefelé nyíl 9"/>
          <p:cNvSpPr/>
          <p:nvPr/>
        </p:nvSpPr>
        <p:spPr>
          <a:xfrm rot="2664195">
            <a:off x="7156776" y="1367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7914509" y="1081006"/>
            <a:ext cx="2828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CAMPUS MUNDI Ösztöndíjat elnyert hallgató, aláhúzni</a:t>
            </a:r>
            <a:endParaRPr lang="hu-HU" dirty="0"/>
          </a:p>
        </p:txBody>
      </p:sp>
      <p:sp>
        <p:nvSpPr>
          <p:cNvPr id="12" name="Jobbra nyíl 11"/>
          <p:cNvSpPr/>
          <p:nvPr/>
        </p:nvSpPr>
        <p:spPr>
          <a:xfrm rot="19952033">
            <a:off x="1810748" y="3585687"/>
            <a:ext cx="14551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431799" y="4310925"/>
            <a:ext cx="3695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 adott be és nyert el valamilyen kiegészítő támogatást, x-el jelezni!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24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75250" y="875268"/>
            <a:ext cx="417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TANULMÁNYI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250" y="1457325"/>
            <a:ext cx="6772275" cy="432435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8489162" y="2368369"/>
            <a:ext cx="3075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szerződés 3-4. oldalán a biztosításra vonatkozó adatokat ismételten be kell írni!</a:t>
            </a:r>
            <a:endParaRPr lang="hu-HU" sz="2400" dirty="0"/>
          </a:p>
        </p:txBody>
      </p:sp>
      <p:sp>
        <p:nvSpPr>
          <p:cNvPr id="9" name="Lefelé nyíl 8"/>
          <p:cNvSpPr/>
          <p:nvPr/>
        </p:nvSpPr>
        <p:spPr>
          <a:xfrm rot="3093606">
            <a:off x="7146168" y="2756541"/>
            <a:ext cx="484632" cy="2464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Jobbra nyíl 9"/>
          <p:cNvSpPr/>
          <p:nvPr/>
        </p:nvSpPr>
        <p:spPr>
          <a:xfrm rot="10800000">
            <a:off x="6007100" y="2668567"/>
            <a:ext cx="2324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06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300650" y="875268"/>
            <a:ext cx="417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TANULMÁNYI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" y="1868456"/>
            <a:ext cx="10668080" cy="800106"/>
          </a:xfrm>
          <a:prstGeom prst="rect">
            <a:avLst/>
          </a:prstGeom>
        </p:spPr>
      </p:pic>
      <p:sp>
        <p:nvSpPr>
          <p:cNvPr id="8" name="Lefelé nyíl 7"/>
          <p:cNvSpPr/>
          <p:nvPr/>
        </p:nvSpPr>
        <p:spPr>
          <a:xfrm rot="10800000">
            <a:off x="3147568" y="30276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19100" y="4026924"/>
            <a:ext cx="642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 4. oldalon a nyelvtudásra vonatkozó adatokat kitölteni!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0215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300650" y="864391"/>
            <a:ext cx="417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TANULMÁNYI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" y="1244600"/>
            <a:ext cx="4686300" cy="4717335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5321300" y="1244600"/>
            <a:ext cx="6184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5-6. oldalon Résztvevő/Résztvevő neve-t átírni sajátra, dátumot beírni. </a:t>
            </a:r>
          </a:p>
          <a:p>
            <a:endParaRPr lang="hu-HU" sz="2400" dirty="0"/>
          </a:p>
          <a:p>
            <a:endParaRPr lang="hu-HU" sz="2400" dirty="0" smtClean="0"/>
          </a:p>
          <a:p>
            <a:pPr algn="ctr"/>
            <a:r>
              <a:rPr lang="hu-HU" sz="2400" u="sng" dirty="0" smtClean="0"/>
              <a:t>Minden más adatot az iroda tölt ki!</a:t>
            </a:r>
            <a:endParaRPr lang="hu-HU" sz="2400" u="sng" dirty="0"/>
          </a:p>
        </p:txBody>
      </p:sp>
    </p:spTree>
    <p:extLst>
      <p:ext uri="{BB962C8B-B14F-4D97-AF65-F5344CB8AC3E}">
        <p14:creationId xmlns:p14="http://schemas.microsoft.com/office/powerpoint/2010/main" val="1239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sp>
        <p:nvSpPr>
          <p:cNvPr id="5" name="Szövegdoboz 4"/>
          <p:cNvSpPr txBox="1"/>
          <p:nvPr/>
        </p:nvSpPr>
        <p:spPr>
          <a:xfrm>
            <a:off x="667655" y="905227"/>
            <a:ext cx="10856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u="sng" dirty="0" smtClean="0"/>
              <a:t>A fenti információk vonatkoznak a Kreditmobilitásos, illetve a Campus </a:t>
            </a:r>
            <a:r>
              <a:rPr lang="hu-HU" sz="2000" u="sng" dirty="0" err="1" smtClean="0"/>
              <a:t>Mundi</a:t>
            </a:r>
            <a:r>
              <a:rPr lang="hu-HU" sz="2000" u="sng" dirty="0" smtClean="0"/>
              <a:t> ösztöndíjas hallgatókra is!</a:t>
            </a:r>
            <a:endParaRPr lang="hu-HU" sz="2000" u="sng" dirty="0"/>
          </a:p>
        </p:txBody>
      </p:sp>
      <p:sp>
        <p:nvSpPr>
          <p:cNvPr id="6" name="Szövegdoboz 5"/>
          <p:cNvSpPr txBox="1"/>
          <p:nvPr/>
        </p:nvSpPr>
        <p:spPr>
          <a:xfrm>
            <a:off x="1315355" y="1834895"/>
            <a:ext cx="8615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 KREDITMOBILITÁS </a:t>
            </a:r>
            <a:br>
              <a:rPr lang="hu-HU" dirty="0" smtClean="0"/>
            </a:br>
            <a:r>
              <a:rPr lang="hu-HU" dirty="0" smtClean="0"/>
              <a:t>Más típusú ösztöndíjszerződést kell majd előkészíteni, mindenki e-mailben meg fogja kapni!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71158" y="2675997"/>
            <a:ext cx="9304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CAMPUS MUNDI</a:t>
            </a:r>
            <a:br>
              <a:rPr lang="hu-HU" dirty="0" smtClean="0"/>
            </a:br>
            <a:r>
              <a:rPr lang="hu-HU" dirty="0" smtClean="0"/>
              <a:t>A Tempus Közalapítványhoz is pályáznak, figyeljék, hogy miket kérnek + https://cwp.scholarship.hu</a:t>
            </a:r>
            <a:r>
              <a:rPr lang="hu-HU" dirty="0" smtClean="0"/>
              <a:t>/</a:t>
            </a:r>
            <a:br>
              <a:rPr lang="hu-HU" dirty="0" smtClean="0"/>
            </a:br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pályázati </a:t>
            </a:r>
            <a:r>
              <a:rPr lang="hu-HU" dirty="0"/>
              <a:t>dokumentumok elérhetőek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dirty="0"/>
              <a:t>http://www.tka.hu/palyazatok/4830/palyazati-dokumentumok#4897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0778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07"/>
            <a:ext cx="12195217" cy="6856193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34156" y="317213"/>
            <a:ext cx="7525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3200" u="sng" dirty="0">
                <a:solidFill>
                  <a:srgbClr val="000000"/>
                </a:solidFill>
              </a:rPr>
              <a:t>ERASMUS+ </a:t>
            </a:r>
            <a:r>
              <a:rPr lang="hu-HU" sz="3200" u="sng" dirty="0" smtClean="0">
                <a:solidFill>
                  <a:srgbClr val="000000"/>
                </a:solidFill>
              </a:rPr>
              <a:t>Szakmai gyakorlatos </a:t>
            </a:r>
            <a:r>
              <a:rPr lang="hu-HU" sz="3200" u="sng" dirty="0">
                <a:solidFill>
                  <a:srgbClr val="000000"/>
                </a:solidFill>
              </a:rPr>
              <a:t>ösztöndíj</a:t>
            </a:r>
          </a:p>
        </p:txBody>
      </p:sp>
      <p:sp>
        <p:nvSpPr>
          <p:cNvPr id="7" name="Téglalap 6"/>
          <p:cNvSpPr/>
          <p:nvPr/>
        </p:nvSpPr>
        <p:spPr>
          <a:xfrm>
            <a:off x="234156" y="1458694"/>
            <a:ext cx="117673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/>
              <a:t>Ösztöndíjat nyert hallgatók kiértesítése e-mailben. (Mobilitási Osztály végzi),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A hallgató felkeresi a választott céget, kitölti és kitölteti a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Traineeships</a:t>
            </a:r>
            <a:r>
              <a:rPr lang="hu-HU" dirty="0" smtClean="0"/>
              <a:t> – </a:t>
            </a:r>
            <a:r>
              <a:rPr lang="hu-HU" dirty="0" err="1" smtClean="0"/>
              <a:t>Before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mobility</a:t>
            </a:r>
            <a:r>
              <a:rPr lang="hu-HU" dirty="0" smtClean="0"/>
              <a:t> részét – AKIK MÁLTÁRA JELENTKEZTEK: Mobilitási Osztály intézi,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Ha elakad (nem ért valamit, alá kell íratni valamit, stb.) felkeresi a kari koordinátort, illetve a Mobilitási Osztályt,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err="1" smtClean="0"/>
              <a:t>Beszerzi</a:t>
            </a:r>
            <a:r>
              <a:rPr lang="hu-HU" dirty="0" smtClean="0"/>
              <a:t> az ösztöndíjszerződés megkötéséhez szükséges papírokat, eljuttatja az irodába,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Ha el akarja fogadtatni, mint kötelező szakmai gyakorlat, a Tanulmányi Osztályon intézi a kreditbeszámíttatáshoz szükséges papírmunkát, 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Időpontot egyeztet az irodán a szerződés megkötéséhez.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736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sp>
        <p:nvSpPr>
          <p:cNvPr id="5" name="Szövegdoboz 4"/>
          <p:cNvSpPr txBox="1"/>
          <p:nvPr/>
        </p:nvSpPr>
        <p:spPr>
          <a:xfrm>
            <a:off x="406400" y="304800"/>
            <a:ext cx="11442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u="sng" dirty="0" smtClean="0"/>
              <a:t>ERASMUS+ Tanulmányi ösztöndíj</a:t>
            </a:r>
            <a:endParaRPr lang="hu-HU" sz="3200" u="sng" dirty="0"/>
          </a:p>
        </p:txBody>
      </p:sp>
      <p:sp>
        <p:nvSpPr>
          <p:cNvPr id="6" name="Szövegdoboz 5"/>
          <p:cNvSpPr txBox="1"/>
          <p:nvPr/>
        </p:nvSpPr>
        <p:spPr>
          <a:xfrm>
            <a:off x="406400" y="1220350"/>
            <a:ext cx="10871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/>
              <a:t>Ösztöndíjat nyert hallgatók jelölése a külföldi partnerintézményeknél. (Mobilitási Osztály végzi),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 algn="just">
              <a:buAutoNum type="arabicPeriod"/>
            </a:pPr>
            <a:r>
              <a:rPr lang="hu-HU" dirty="0" smtClean="0"/>
              <a:t>A hallgató e-mailben kap értesítést a kinti egyetemtől a további feladatairól (Application process),</a:t>
            </a:r>
          </a:p>
          <a:p>
            <a:pPr marL="342900" indent="-342900" algn="just">
              <a:buAutoNum type="arabicPeriod"/>
            </a:pPr>
            <a:endParaRPr lang="hu-HU" dirty="0" smtClean="0"/>
          </a:p>
          <a:p>
            <a:pPr marL="342900" indent="-342900" algn="just">
              <a:buAutoNum type="arabicPeriod"/>
            </a:pPr>
            <a:r>
              <a:rPr lang="hu-HU" dirty="0" smtClean="0"/>
              <a:t>Ha elakad (nem ért valamit, alá kell íratni valamit, stb.) felkeresi a kari koordinátort, illetve a Mobilitási Osztályt,</a:t>
            </a:r>
          </a:p>
          <a:p>
            <a:pPr marL="342900" indent="-342900" algn="just">
              <a:buAutoNum type="arabicPeriod"/>
            </a:pPr>
            <a:endParaRPr lang="hu-HU" dirty="0" smtClean="0"/>
          </a:p>
          <a:p>
            <a:pPr marL="342900" indent="-342900" algn="just">
              <a:buAutoNum type="arabicPeriod"/>
            </a:pPr>
            <a:r>
              <a:rPr lang="hu-HU" dirty="0" smtClean="0"/>
              <a:t>Beszerzi az ösztöndíjszerződés megkötéséhez szükséges papírokat, eljuttatja az irodába,</a:t>
            </a:r>
          </a:p>
          <a:p>
            <a:pPr marL="342900" indent="-342900" algn="just">
              <a:buAutoNum type="arabicPeriod"/>
            </a:pPr>
            <a:endParaRPr lang="hu-HU" dirty="0" smtClean="0"/>
          </a:p>
          <a:p>
            <a:pPr marL="342900" indent="-342900" algn="just">
              <a:buAutoNum type="arabicPeriod"/>
            </a:pPr>
            <a:r>
              <a:rPr lang="hu-HU" dirty="0" smtClean="0"/>
              <a:t>A Tanulmányi Osztályon intézi a kreditbeszámíttatáshoz szükséges papírmunkát, </a:t>
            </a:r>
          </a:p>
          <a:p>
            <a:pPr marL="342900" indent="-342900" algn="just">
              <a:buAutoNum type="arabicPeriod"/>
            </a:pPr>
            <a:endParaRPr lang="hu-HU" dirty="0" smtClean="0"/>
          </a:p>
          <a:p>
            <a:pPr marL="342900" indent="-342900" algn="just">
              <a:buAutoNum type="arabicPeriod"/>
            </a:pPr>
            <a:r>
              <a:rPr lang="hu-HU" dirty="0" smtClean="0"/>
              <a:t>Időpontot egyeztet az irodán a szerződés megkötéséhez.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38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07"/>
            <a:ext cx="12195217" cy="6856193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15900" y="170934"/>
            <a:ext cx="915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u="sng" dirty="0"/>
              <a:t>Ösztöndíjszerződéshez szükséges dokumentumok</a:t>
            </a:r>
          </a:p>
        </p:txBody>
      </p:sp>
      <p:sp>
        <p:nvSpPr>
          <p:cNvPr id="6" name="Téglalap 5"/>
          <p:cNvSpPr/>
          <p:nvPr/>
        </p:nvSpPr>
        <p:spPr>
          <a:xfrm>
            <a:off x="179407" y="931245"/>
            <a:ext cx="11836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Traineeships</a:t>
            </a:r>
            <a:r>
              <a:rPr lang="hu-HU" dirty="0" smtClean="0"/>
              <a:t> – </a:t>
            </a:r>
            <a:r>
              <a:rPr lang="hu-HU" u="sng" dirty="0" err="1" smtClean="0"/>
              <a:t>Before</a:t>
            </a:r>
            <a:r>
              <a:rPr lang="hu-HU" u="sng" dirty="0" smtClean="0"/>
              <a:t> </a:t>
            </a:r>
            <a:r>
              <a:rPr lang="hu-HU" u="sng" dirty="0" err="1" smtClean="0"/>
              <a:t>the</a:t>
            </a:r>
            <a:r>
              <a:rPr lang="hu-HU" u="sng" dirty="0" smtClean="0"/>
              <a:t> </a:t>
            </a:r>
            <a:r>
              <a:rPr lang="hu-HU" u="sng" dirty="0" err="1" smtClean="0"/>
              <a:t>mobility</a:t>
            </a:r>
            <a:r>
              <a:rPr lang="hu-HU" u="sng" dirty="0" smtClean="0"/>
              <a:t> </a:t>
            </a:r>
            <a:r>
              <a:rPr lang="hu-HU" dirty="0" smtClean="0"/>
              <a:t>(http://erasmus.uni-obuda.hu/hu/hallgatoknak/urlapok#5) – kitöltött, mind a 3 fél által aláírt verzióra van szükség!</a:t>
            </a:r>
            <a:endParaRPr lang="hu-HU" u="sng" dirty="0" smtClean="0"/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A Tanulmányi Ügyrend </a:t>
            </a:r>
            <a:r>
              <a:rPr lang="hu-HU" u="sng" dirty="0" smtClean="0"/>
              <a:t>1. számú melléklete </a:t>
            </a:r>
            <a:r>
              <a:rPr lang="hu-HU" dirty="0" smtClean="0"/>
              <a:t>(http://erasmus.uni-obuda.hu/hu/hallgatoknak/urlapok#10)</a:t>
            </a:r>
            <a:br>
              <a:rPr lang="hu-HU" dirty="0" smtClean="0"/>
            </a:br>
            <a:r>
              <a:rPr lang="hu-HU" dirty="0" smtClean="0"/>
              <a:t>1 példányt a Tanulmányi Osztályon le kell adni!</a:t>
            </a:r>
            <a:br>
              <a:rPr lang="hu-HU" dirty="0" smtClean="0"/>
            </a:br>
            <a:r>
              <a:rPr lang="hu-HU" dirty="0" smtClean="0"/>
              <a:t>1, a TO aláírásával és pecsétjével ellátott példányt a Mobilitási Osztályon kell leadni!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u="sng" dirty="0" smtClean="0"/>
              <a:t>Szakmai gyakorlatos ösztöndíjszerződés </a:t>
            </a:r>
            <a:r>
              <a:rPr lang="hu-HU" dirty="0" smtClean="0"/>
              <a:t>(http://erasmus.uni-obuda.hu/hu/hallgatoknak/urlapok#9) – a hallgatóra vonatkozó</a:t>
            </a:r>
            <a:br>
              <a:rPr lang="hu-HU" dirty="0" smtClean="0"/>
            </a:br>
            <a:r>
              <a:rPr lang="hu-HU" dirty="0" smtClean="0"/>
              <a:t>adatok előzetes kitöltése és a </a:t>
            </a:r>
            <a:r>
              <a:rPr lang="hu-HU" dirty="0" err="1" smtClean="0"/>
              <a:t>word</a:t>
            </a:r>
            <a:r>
              <a:rPr lang="hu-HU" dirty="0" smtClean="0"/>
              <a:t> dokumentum megküldése a Mobilitási Osztálynak e-mailben.</a:t>
            </a:r>
          </a:p>
          <a:p>
            <a:pPr marL="342900" indent="-342900">
              <a:buAutoNum type="arabicPeriod"/>
            </a:pPr>
            <a:endParaRPr lang="hu-HU" dirty="0"/>
          </a:p>
          <a:p>
            <a:pPr marL="342900" indent="-342900">
              <a:buAutoNum type="arabicPeriod"/>
            </a:pPr>
            <a:r>
              <a:rPr lang="hu-HU" dirty="0" smtClean="0"/>
              <a:t>Friss diplomások a </a:t>
            </a:r>
            <a:r>
              <a:rPr lang="hu-HU" u="sng" dirty="0" smtClean="0"/>
              <a:t>Frissdiplomás szakmai gyakorlatos ösztöndíjszerződés</a:t>
            </a:r>
            <a:r>
              <a:rPr lang="hu-HU" dirty="0" smtClean="0"/>
              <a:t>-t töltsék ki az adataikkal!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812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04800" y="873461"/>
            <a:ext cx="260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 smtClean="0"/>
              <a:t>TRAINING AGREEMENT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" y="1378636"/>
            <a:ext cx="5486400" cy="95250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7277606" y="1670220"/>
            <a:ext cx="3148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Ne felejtsék el a nevüket beírni!</a:t>
            </a:r>
            <a:endParaRPr lang="hu-HU" dirty="0"/>
          </a:p>
        </p:txBody>
      </p:sp>
      <p:sp>
        <p:nvSpPr>
          <p:cNvPr id="9" name="Lefelé nyíl 8"/>
          <p:cNvSpPr/>
          <p:nvPr/>
        </p:nvSpPr>
        <p:spPr>
          <a:xfrm rot="5400000">
            <a:off x="6342887" y="1365682"/>
            <a:ext cx="484632" cy="97840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400" y="2667130"/>
            <a:ext cx="7277100" cy="1714500"/>
          </a:xfrm>
          <a:prstGeom prst="rect">
            <a:avLst/>
          </a:prstGeom>
        </p:spPr>
      </p:pic>
      <p:sp>
        <p:nvSpPr>
          <p:cNvPr id="11" name="Jobbra nyíl 10"/>
          <p:cNvSpPr/>
          <p:nvPr/>
        </p:nvSpPr>
        <p:spPr>
          <a:xfrm rot="10800000">
            <a:off x="7683500" y="2793105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8764862" y="2696043"/>
            <a:ext cx="332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Hallgatóra vonatkozó adatok pontos kitöltése!</a:t>
            </a:r>
            <a:endParaRPr lang="hu-HU" dirty="0"/>
          </a:p>
        </p:txBody>
      </p:sp>
      <p:sp>
        <p:nvSpPr>
          <p:cNvPr id="13" name="Jobbra nyíl 12"/>
          <p:cNvSpPr/>
          <p:nvPr/>
        </p:nvSpPr>
        <p:spPr>
          <a:xfrm rot="11585030">
            <a:off x="7692145" y="3487085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Jobbra nyíl 13"/>
          <p:cNvSpPr/>
          <p:nvPr/>
        </p:nvSpPr>
        <p:spPr>
          <a:xfrm rot="16200000">
            <a:off x="404828" y="4766892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8764862" y="3614506"/>
            <a:ext cx="220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kari koordinátorra vonatkozó adatok pontos kitöltése!</a:t>
            </a:r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1136348" y="5158150"/>
            <a:ext cx="3549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fogadó cégre vonatkozó adatok pontos kitöltése!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2328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85028" y="873461"/>
            <a:ext cx="2604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TRAINING AGREEMENT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462" y="1535112"/>
            <a:ext cx="7381875" cy="3381375"/>
          </a:xfrm>
          <a:prstGeom prst="rect">
            <a:avLst/>
          </a:prstGeom>
        </p:spPr>
      </p:pic>
      <p:sp>
        <p:nvSpPr>
          <p:cNvPr id="8" name="Jobbra nyíl 7"/>
          <p:cNvSpPr/>
          <p:nvPr/>
        </p:nvSpPr>
        <p:spPr>
          <a:xfrm rot="10800000">
            <a:off x="7899400" y="1755611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8996871" y="1755611"/>
            <a:ext cx="2974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Napra pontos dátumokat írni!</a:t>
            </a:r>
            <a:endParaRPr lang="hu-HU" dirty="0"/>
          </a:p>
        </p:txBody>
      </p:sp>
      <p:sp>
        <p:nvSpPr>
          <p:cNvPr id="10" name="Jobbra nyíl 9"/>
          <p:cNvSpPr/>
          <p:nvPr/>
        </p:nvSpPr>
        <p:spPr>
          <a:xfrm rot="19026147">
            <a:off x="831596" y="5160226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1368672" y="5619165"/>
            <a:ext cx="27207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Itt jelöld, hogy melyik idegen nyelvet és milyen szinten beszéled!</a:t>
            </a:r>
            <a:endParaRPr lang="hu-HU" dirty="0"/>
          </a:p>
        </p:txBody>
      </p:sp>
      <p:sp>
        <p:nvSpPr>
          <p:cNvPr id="12" name="Jobbra nyíl 11"/>
          <p:cNvSpPr/>
          <p:nvPr/>
        </p:nvSpPr>
        <p:spPr>
          <a:xfrm rot="10800000">
            <a:off x="7899400" y="3115619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9014593" y="3173269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céggel kitöltetni!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8611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062" y="1278341"/>
            <a:ext cx="8713722" cy="474145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59628" y="873461"/>
            <a:ext cx="2604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TRAINING AGREEMENT</a:t>
            </a:r>
            <a:endParaRPr lang="hu-HU" u="sng" dirty="0"/>
          </a:p>
        </p:txBody>
      </p:sp>
      <p:sp>
        <p:nvSpPr>
          <p:cNvPr id="8" name="Jobbra nyíl 7"/>
          <p:cNvSpPr/>
          <p:nvPr/>
        </p:nvSpPr>
        <p:spPr>
          <a:xfrm rot="9358114">
            <a:off x="8864600" y="2235200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9891700" y="1866900"/>
            <a:ext cx="149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megfelelőeket</a:t>
            </a:r>
            <a:r>
              <a:rPr lang="hu-HU" dirty="0" smtClean="0"/>
              <a:t> x-el jelölni!</a:t>
            </a:r>
            <a:endParaRPr lang="hu-HU" dirty="0"/>
          </a:p>
        </p:txBody>
      </p:sp>
      <p:sp>
        <p:nvSpPr>
          <p:cNvPr id="10" name="Jobbra nyíl 9"/>
          <p:cNvSpPr/>
          <p:nvPr/>
        </p:nvSpPr>
        <p:spPr>
          <a:xfrm rot="10800000">
            <a:off x="9152404" y="4975174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10196432" y="4611646"/>
            <a:ext cx="1562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egyetem NEM tud biztosítást adni a hallgatóknak!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9986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97728" y="873461"/>
            <a:ext cx="2604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TRAINING AGREEMENT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728" y="1357312"/>
            <a:ext cx="8020402" cy="4979988"/>
          </a:xfrm>
          <a:prstGeom prst="rect">
            <a:avLst/>
          </a:prstGeom>
        </p:spPr>
      </p:pic>
      <p:sp>
        <p:nvSpPr>
          <p:cNvPr id="8" name="Jobbra nyíl 7"/>
          <p:cNvSpPr/>
          <p:nvPr/>
        </p:nvSpPr>
        <p:spPr>
          <a:xfrm rot="10800000">
            <a:off x="8466604" y="5559374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 rot="10800000">
            <a:off x="8421601" y="2681114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9445012" y="2738764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cég tölti ki!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9593486" y="4970716"/>
            <a:ext cx="2264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Figyelni az adatok pontos kitöltésére: hallgató, kari koordinátor, kinti kapcsolattartó/felelős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579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310428" y="864391"/>
            <a:ext cx="530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SZAKMAI GYAKORLATOS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92" y="1520071"/>
            <a:ext cx="8884313" cy="346075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9564097" y="1784080"/>
            <a:ext cx="2033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ÍRD BE A NEVED!!!</a:t>
            </a:r>
          </a:p>
        </p:txBody>
      </p:sp>
      <p:sp>
        <p:nvSpPr>
          <p:cNvPr id="9" name="Jobbra nyíl 8"/>
          <p:cNvSpPr/>
          <p:nvPr/>
        </p:nvSpPr>
        <p:spPr>
          <a:xfrm rot="8968777">
            <a:off x="5420244" y="3303400"/>
            <a:ext cx="4661114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4548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91570" y="873461"/>
            <a:ext cx="530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SZAKMAI GYAKORLATOS ÖSZTÖNDÍJSZERZŐDÉS</a:t>
            </a:r>
            <a:endParaRPr lang="hu-HU" u="sng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195" y="1520071"/>
            <a:ext cx="8629466" cy="2725738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9365856" y="2343066"/>
            <a:ext cx="2304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Figyelj oda, mit írsz be!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458269" y="5097302"/>
            <a:ext cx="4736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Az Erasmus honlapról letölthető táblázat alapján!</a:t>
            </a:r>
            <a:endParaRPr lang="hu-HU" dirty="0"/>
          </a:p>
        </p:txBody>
      </p:sp>
      <p:sp>
        <p:nvSpPr>
          <p:cNvPr id="11" name="Jobbra nyíl 10"/>
          <p:cNvSpPr/>
          <p:nvPr/>
        </p:nvSpPr>
        <p:spPr>
          <a:xfrm rot="9643569">
            <a:off x="8613785" y="2847887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 rot="16200000">
            <a:off x="1373737" y="4340632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3033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309663" y="922041"/>
            <a:ext cx="530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SZAKMAI GYAKORLATOS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306" y="1923300"/>
            <a:ext cx="7717833" cy="1543606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433306" y="3813076"/>
            <a:ext cx="4654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 smtClean="0"/>
              <a:t>Figyelj oda a pontos kitöltésre!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689011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97137" y="922041"/>
            <a:ext cx="530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SZAKMAI GYAKORLATOS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1775" y="1906045"/>
            <a:ext cx="9008450" cy="2026444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1365337" y="1414043"/>
            <a:ext cx="10529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Euró alapú bankszámlaszámod legyen, nagyon figyelj a pontos kitöltésre, ide fog érkezni az ösztöndíjad!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3376702" y="4055159"/>
            <a:ext cx="5134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CSAK a saját nevedre szóló bankszámla fogadható el!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3528887" y="3244334"/>
            <a:ext cx="5134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CSAK a saját nevedre szóló bankszámla fogadható el!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2258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272085" y="873461"/>
            <a:ext cx="530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SZAKMAI GYAKORLATOS ÖSZTÖNDÍJSZERZŐDÉS</a:t>
            </a:r>
            <a:endParaRPr lang="hu-HU" u="sng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85" y="1984234"/>
            <a:ext cx="7900415" cy="1312863"/>
          </a:xfrm>
          <a:prstGeom prst="rect">
            <a:avLst/>
          </a:prstGeom>
        </p:spPr>
      </p:pic>
      <p:sp>
        <p:nvSpPr>
          <p:cNvPr id="10" name="Jobbra nyíl 9"/>
          <p:cNvSpPr/>
          <p:nvPr/>
        </p:nvSpPr>
        <p:spPr>
          <a:xfrm rot="9643569">
            <a:off x="8253959" y="2026818"/>
            <a:ext cx="978408" cy="659699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11718120">
            <a:off x="2651397" y="3417611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9354899" y="1819769"/>
            <a:ext cx="23006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 EU területére utazó hallgatóknak kötelező az Egészségbiztosítási kártya</a:t>
            </a:r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3770379" y="3580019"/>
            <a:ext cx="6734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MINDENKINEK KÖTELEZŐ baleset- és felelősségbiztosítást kötni!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449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sp>
        <p:nvSpPr>
          <p:cNvPr id="7" name="Szövegdoboz 6"/>
          <p:cNvSpPr txBox="1"/>
          <p:nvPr/>
        </p:nvSpPr>
        <p:spPr>
          <a:xfrm>
            <a:off x="241300" y="165100"/>
            <a:ext cx="852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u="sng" dirty="0" smtClean="0"/>
              <a:t>Ösztöndíjszerződéshez szükséges dokumentumok</a:t>
            </a:r>
            <a:endParaRPr lang="hu-HU" sz="3200" u="sng" dirty="0"/>
          </a:p>
        </p:txBody>
      </p:sp>
      <p:sp>
        <p:nvSpPr>
          <p:cNvPr id="8" name="Szövegdoboz 7"/>
          <p:cNvSpPr txBox="1"/>
          <p:nvPr/>
        </p:nvSpPr>
        <p:spPr>
          <a:xfrm>
            <a:off x="164741" y="914975"/>
            <a:ext cx="114938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/>
              <a:t>Learning Agreement for Studies – </a:t>
            </a:r>
            <a:r>
              <a:rPr lang="hu-HU" u="sng" dirty="0" smtClean="0"/>
              <a:t>Before the mobility </a:t>
            </a:r>
            <a:r>
              <a:rPr lang="hu-HU" dirty="0" smtClean="0"/>
              <a:t>(http://erasmus.uni-obuda.hu/hu/hallgatoknak/urlapok#4) </a:t>
            </a:r>
          </a:p>
          <a:p>
            <a:pPr marL="342900" indent="-342900">
              <a:buAutoNum type="arabicPeriod"/>
            </a:pPr>
            <a:endParaRPr lang="hu-HU" u="sng" dirty="0"/>
          </a:p>
          <a:p>
            <a:pPr marL="342900" indent="-342900">
              <a:buAutoNum type="arabicPeriod"/>
            </a:pPr>
            <a:r>
              <a:rPr lang="hu-HU" u="sng" dirty="0" smtClean="0"/>
              <a:t>Acceptance Letter </a:t>
            </a:r>
            <a:r>
              <a:rPr lang="hu-HU" dirty="0" smtClean="0"/>
              <a:t>– a fogadó egyetemtől kapott hivatalos e-mail vagy pdf dokumentum, mely napra pontosan </a:t>
            </a:r>
            <a:br>
              <a:rPr lang="hu-HU" dirty="0" smtClean="0"/>
            </a:br>
            <a:r>
              <a:rPr lang="hu-HU" dirty="0" smtClean="0"/>
              <a:t>tartalmazza a mobilitási időszak kezdetét és végét!</a:t>
            </a:r>
          </a:p>
          <a:p>
            <a:pPr marL="342900" indent="-342900">
              <a:buAutoNum type="arabicPeriod"/>
            </a:pPr>
            <a:endParaRPr lang="hu-HU" dirty="0"/>
          </a:p>
          <a:p>
            <a:pPr marL="342900" indent="-342900">
              <a:buAutoNum type="arabicPeriod"/>
            </a:pPr>
            <a:r>
              <a:rPr lang="hu-HU" dirty="0" smtClean="0"/>
              <a:t>A Tanulmányi Ügyrend </a:t>
            </a:r>
            <a:r>
              <a:rPr lang="hu-HU" u="sng" dirty="0" smtClean="0"/>
              <a:t>1. számú melléklete </a:t>
            </a:r>
            <a:r>
              <a:rPr lang="hu-HU" dirty="0" smtClean="0"/>
              <a:t>(http://erasmus.uni-obuda.hu/hu/hallgatoknak/urlapok#10)</a:t>
            </a:r>
            <a:br>
              <a:rPr lang="hu-HU" dirty="0" smtClean="0"/>
            </a:br>
            <a:r>
              <a:rPr lang="hu-HU" dirty="0" smtClean="0"/>
              <a:t>1 példányt a Tanulmányi Osztályon le kell adni!</a:t>
            </a:r>
            <a:br>
              <a:rPr lang="hu-HU" dirty="0" smtClean="0"/>
            </a:br>
            <a:r>
              <a:rPr lang="hu-HU" dirty="0" smtClean="0"/>
              <a:t>1, a TO aláírásával és pecsétjével ellátott példányt a Mobilitási Osztályon kell leadni!</a:t>
            </a:r>
          </a:p>
          <a:p>
            <a:pPr marL="342900" indent="-342900">
              <a:buAutoNum type="arabicPeriod"/>
            </a:pPr>
            <a:endParaRPr lang="hu-HU" dirty="0"/>
          </a:p>
          <a:p>
            <a:pPr marL="342900" indent="-342900">
              <a:buAutoNum type="arabicPeriod"/>
            </a:pPr>
            <a:r>
              <a:rPr lang="hu-HU" u="sng" dirty="0" smtClean="0"/>
              <a:t>Tanulmányi ösztöndíjszerződés </a:t>
            </a:r>
            <a:r>
              <a:rPr lang="hu-HU" dirty="0" smtClean="0"/>
              <a:t>(http://erasmus.uni-obuda.hu/hu/hallgatoknak/urlapok#9) – a hallgatóra vonatkozó</a:t>
            </a:r>
            <a:br>
              <a:rPr lang="hu-HU" dirty="0" smtClean="0"/>
            </a:br>
            <a:r>
              <a:rPr lang="hu-HU" dirty="0" smtClean="0"/>
              <a:t>adatok előzetes kitöltése és a word dokumentum megküldése a Mobilitási Osztálynak e-mailben.</a:t>
            </a:r>
            <a:endParaRPr lang="hu-HU" dirty="0"/>
          </a:p>
          <a:p>
            <a:pPr marL="342900" indent="-342900" algn="just">
              <a:buAutoNum type="arabicPeriod" startAt="2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7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72086" y="864391"/>
            <a:ext cx="530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SZAKMAI GYAKORLATOS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3582" y="2350411"/>
            <a:ext cx="8374495" cy="169545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272086" y="1348573"/>
            <a:ext cx="4763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ERASMUS+ Ösztöndíjat elnyert hallgató, aláhúzni</a:t>
            </a:r>
            <a:endParaRPr lang="hu-HU" dirty="0"/>
          </a:p>
        </p:txBody>
      </p:sp>
      <p:sp>
        <p:nvSpPr>
          <p:cNvPr id="9" name="Jobbra nyíl 8"/>
          <p:cNvSpPr/>
          <p:nvPr/>
        </p:nvSpPr>
        <p:spPr>
          <a:xfrm rot="2591820">
            <a:off x="3838015" y="1791842"/>
            <a:ext cx="757322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 rot="8190458">
            <a:off x="7115682" y="1791843"/>
            <a:ext cx="757322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17295566">
            <a:off x="3489259" y="4239062"/>
            <a:ext cx="757322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6124596" y="1328234"/>
            <a:ext cx="5372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CAMPUS MUNDI Ösztöndíjat elnyert hallgató, aláhúzni</a:t>
            </a:r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1621586" y="4975386"/>
            <a:ext cx="3614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Ha adott be és nyert el valamilyen kiegészítő támogatást, x-el jelezni!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5596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309663" y="864391"/>
            <a:ext cx="530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SZAKMAI GYAKORLATOS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037" y="1457325"/>
            <a:ext cx="6772275" cy="4324350"/>
          </a:xfrm>
          <a:prstGeom prst="rect">
            <a:avLst/>
          </a:prstGeom>
        </p:spPr>
      </p:pic>
      <p:sp>
        <p:nvSpPr>
          <p:cNvPr id="8" name="Jobbra nyíl 7"/>
          <p:cNvSpPr/>
          <p:nvPr/>
        </p:nvSpPr>
        <p:spPr>
          <a:xfrm rot="12003850">
            <a:off x="6923366" y="2659345"/>
            <a:ext cx="1353235" cy="560893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 rot="8960746">
            <a:off x="6881004" y="4292112"/>
            <a:ext cx="1588953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8710920" y="2767632"/>
            <a:ext cx="19586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 szerződés 3-4. oldalán a biztosításra vonatkozó adatokat ismételten be kell írni!</a:t>
            </a:r>
          </a:p>
        </p:txBody>
      </p:sp>
    </p:spTree>
    <p:extLst>
      <p:ext uri="{BB962C8B-B14F-4D97-AF65-F5344CB8AC3E}">
        <p14:creationId xmlns:p14="http://schemas.microsoft.com/office/powerpoint/2010/main" val="2098919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175365" y="864391"/>
            <a:ext cx="530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SZAKMAI GYAKORLATOS ÖSZTÖNDÍJSZERZŐDÉS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788" y="1502518"/>
            <a:ext cx="10668080" cy="800106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2320911" y="3398626"/>
            <a:ext cx="724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/>
              <a:t>A 4. oldalon a nyelvtudásra vonatkozó adatokat kitölteni!</a:t>
            </a:r>
          </a:p>
        </p:txBody>
      </p:sp>
      <p:sp>
        <p:nvSpPr>
          <p:cNvPr id="9" name="Jobbra nyíl 8"/>
          <p:cNvSpPr/>
          <p:nvPr/>
        </p:nvSpPr>
        <p:spPr>
          <a:xfrm rot="16200000">
            <a:off x="2029360" y="2597792"/>
            <a:ext cx="1040775" cy="560893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0492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217" cy="685619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770" y="1708063"/>
            <a:ext cx="4686300" cy="471733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5543"/>
            <a:ext cx="9065538" cy="853514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146824" y="895122"/>
            <a:ext cx="5309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SZAKMAI GYAKORLATOS ÖSZTÖNDÍJSZERZŐDÉS</a:t>
            </a:r>
            <a:endParaRPr lang="hu-HU" u="sng" dirty="0"/>
          </a:p>
        </p:txBody>
      </p:sp>
      <p:sp>
        <p:nvSpPr>
          <p:cNvPr id="8" name="Téglalap 7"/>
          <p:cNvSpPr/>
          <p:nvPr/>
        </p:nvSpPr>
        <p:spPr>
          <a:xfrm>
            <a:off x="5252580" y="164086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400" dirty="0"/>
              <a:t>5-6. oldalon Résztvevő/Résztvevő neve-t átírni sajátra, dátumot beírni. </a:t>
            </a:r>
          </a:p>
        </p:txBody>
      </p:sp>
      <p:sp>
        <p:nvSpPr>
          <p:cNvPr id="9" name="Téglalap 8"/>
          <p:cNvSpPr/>
          <p:nvPr/>
        </p:nvSpPr>
        <p:spPr>
          <a:xfrm>
            <a:off x="6032011" y="3063674"/>
            <a:ext cx="4537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u="sng" dirty="0"/>
              <a:t>Minden más adatot az iroda tölt ki!</a:t>
            </a:r>
          </a:p>
        </p:txBody>
      </p:sp>
    </p:spTree>
    <p:extLst>
      <p:ext uri="{BB962C8B-B14F-4D97-AF65-F5344CB8AC3E}">
        <p14:creationId xmlns:p14="http://schemas.microsoft.com/office/powerpoint/2010/main" val="4129541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217" cy="6856193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25885" y="480060"/>
            <a:ext cx="10359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u="sng" dirty="0"/>
              <a:t>A fenti információk vonatkoznak </a:t>
            </a:r>
            <a:r>
              <a:rPr lang="hu-HU" sz="2000" u="sng" dirty="0" smtClean="0"/>
              <a:t>a </a:t>
            </a:r>
            <a:r>
              <a:rPr lang="hu-HU" sz="2000" u="sng" dirty="0"/>
              <a:t>Campus </a:t>
            </a:r>
            <a:r>
              <a:rPr lang="hu-HU" sz="2000" u="sng" dirty="0" err="1"/>
              <a:t>Mundi</a:t>
            </a:r>
            <a:r>
              <a:rPr lang="hu-HU" sz="2000" u="sng" dirty="0"/>
              <a:t> ösztöndíjas hallgatókra </a:t>
            </a:r>
            <a:r>
              <a:rPr lang="hu-HU" sz="2000" u="sng" dirty="0" smtClean="0"/>
              <a:t>is, illetve a Friss Diplomás Szakmai Gyakorlatra ösztöndíjat nyert hallgatókra is!</a:t>
            </a:r>
            <a:endParaRPr lang="hu-HU" sz="2000" u="sng" dirty="0"/>
          </a:p>
        </p:txBody>
      </p:sp>
      <p:sp>
        <p:nvSpPr>
          <p:cNvPr id="6" name="Téglalap 5"/>
          <p:cNvSpPr/>
          <p:nvPr/>
        </p:nvSpPr>
        <p:spPr>
          <a:xfrm>
            <a:off x="2684745" y="152187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dirty="0" smtClean="0"/>
              <a:t>CAMPUS MUNDI</a:t>
            </a:r>
            <a:br>
              <a:rPr lang="hu-HU" dirty="0" smtClean="0"/>
            </a:br>
            <a:r>
              <a:rPr lang="hu-HU" dirty="0" smtClean="0"/>
              <a:t>A Tempus Közalapítványhoz is pályáznak, figyeljék, hogy miket kérnek + https://cwp.scholarship.hu</a:t>
            </a:r>
            <a:r>
              <a:rPr lang="hu-HU" dirty="0"/>
              <a:t>/</a:t>
            </a:r>
            <a:br>
              <a:rPr lang="hu-HU" dirty="0"/>
            </a:br>
            <a:r>
              <a:rPr lang="hu-HU" dirty="0"/>
              <a:t>Campus </a:t>
            </a:r>
            <a:r>
              <a:rPr lang="hu-HU" dirty="0" err="1"/>
              <a:t>Mundi</a:t>
            </a:r>
            <a:r>
              <a:rPr lang="hu-HU" dirty="0"/>
              <a:t> pályázati dokumentumok elérhetőek:</a:t>
            </a:r>
            <a:br>
              <a:rPr lang="hu-HU" dirty="0"/>
            </a:br>
            <a:r>
              <a:rPr lang="hu-HU" dirty="0"/>
              <a:t> http://www.tka.hu/palyazatok/4830/palyazati-dokumentumok#4897</a:t>
            </a:r>
          </a:p>
          <a:p>
            <a:pPr algn="ctr"/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97480" y="34254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cap="small" dirty="0" smtClean="0"/>
              <a:t>FRISS DIPLOMÁS SZAKMAI GYAKORLAT</a:t>
            </a:r>
            <a:br>
              <a:rPr lang="hu-HU" cap="small" dirty="0" smtClean="0"/>
            </a:br>
            <a:r>
              <a:rPr lang="hu-HU" cap="small" dirty="0" smtClean="0"/>
              <a:t>A</a:t>
            </a:r>
            <a:r>
              <a:rPr lang="hu-HU" dirty="0" smtClean="0"/>
              <a:t>rra nagyon figyeljenek, hogy minden papírjuknak meg kell lennie az abszolutórium megszerzése előtt!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9157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9315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056352" y="88045"/>
            <a:ext cx="5711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EGYÉB FONTOS INFORMÁCIÓK</a:t>
            </a:r>
            <a:endParaRPr lang="hu-HU" sz="28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582461" y="699310"/>
            <a:ext cx="1065964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/>
              <a:t>UTAZÁS SZERVEZÉSE:</a:t>
            </a:r>
            <a:r>
              <a:rPr lang="hu-HU" dirty="0" smtClean="0"/>
              <a:t> - Önállóan </a:t>
            </a:r>
            <a:r>
              <a:rPr lang="hu-HU" dirty="0"/>
              <a:t>történik, a hallgató saját maga intézi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u="sng" dirty="0" smtClean="0"/>
              <a:t>BIZTOSÍTÁS:</a:t>
            </a:r>
            <a:r>
              <a:rPr lang="hu-HU" dirty="0" smtClean="0"/>
              <a:t>  - Mindenkinek kötelező baleset- és felelősségbiztosítást kötni!</a:t>
            </a:r>
          </a:p>
          <a:p>
            <a:r>
              <a:rPr lang="hu-HU" dirty="0"/>
              <a:t>	 </a:t>
            </a:r>
            <a:r>
              <a:rPr lang="hu-HU" dirty="0" smtClean="0"/>
              <a:t>      - Az egyetem nem tud biztosítótársaságot ajánlani, mindenki magának keressen, kérdezzék 		         hallgatótársaikat a tapasztalataikról.</a:t>
            </a:r>
          </a:p>
          <a:p>
            <a:endParaRPr lang="hu-HU" dirty="0"/>
          </a:p>
          <a:p>
            <a:r>
              <a:rPr lang="hu-HU" u="sng" dirty="0" smtClean="0"/>
              <a:t>BANKSZÁMLASZÁM:</a:t>
            </a:r>
            <a:r>
              <a:rPr lang="hu-HU" dirty="0" smtClean="0"/>
              <a:t> - Euró alapú bankszámla nyitása erősen ajánlott!</a:t>
            </a:r>
          </a:p>
          <a:p>
            <a:r>
              <a:rPr lang="hu-HU" dirty="0" smtClean="0"/>
              <a:t>		     - Csak a saját nevükre szóló számlát tudjuk elfogadni!</a:t>
            </a:r>
          </a:p>
          <a:p>
            <a:r>
              <a:rPr lang="hu-HU" dirty="0"/>
              <a:t>	</a:t>
            </a:r>
            <a:r>
              <a:rPr lang="hu-HU" dirty="0" smtClean="0"/>
              <a:t>	     - Nagyon figyeljenek, hogy pontosan adják meg az adatait, erre fog érkezni az ösztöndíj!</a:t>
            </a:r>
          </a:p>
          <a:p>
            <a:endParaRPr lang="hu-HU" dirty="0"/>
          </a:p>
          <a:p>
            <a:r>
              <a:rPr lang="hu-HU" u="sng" dirty="0" smtClean="0"/>
              <a:t>ÚTI OKMÁNYOK:</a:t>
            </a:r>
            <a:r>
              <a:rPr lang="hu-HU" dirty="0" smtClean="0"/>
              <a:t> - Aki EU-n kívüli országba utazik nagyon figyeljen arra, hogy a mobilitása alatt végig érvényes                		  útlevele legyen!</a:t>
            </a:r>
          </a:p>
          <a:p>
            <a:endParaRPr lang="hu-HU" u="sng" dirty="0"/>
          </a:p>
          <a:p>
            <a:r>
              <a:rPr lang="hu-HU" u="sng" dirty="0" smtClean="0"/>
              <a:t>VÍZUM:</a:t>
            </a:r>
            <a:r>
              <a:rPr lang="hu-HU" dirty="0" smtClean="0"/>
              <a:t> - Mindenki nagyon alaposan nézzen utána a vízummal kapcsolatos előírásoknak!</a:t>
            </a:r>
          </a:p>
          <a:p>
            <a:r>
              <a:rPr lang="hu-HU" dirty="0"/>
              <a:t> </a:t>
            </a:r>
            <a:r>
              <a:rPr lang="hu-HU" dirty="0" smtClean="0"/>
              <a:t>           - Kreditmobilitásos hallgatók minél előbb intézzék a papírjaikat, hogy a vízumot is időben megkapják!</a:t>
            </a:r>
          </a:p>
          <a:p>
            <a:endParaRPr lang="hu-HU" dirty="0"/>
          </a:p>
          <a:p>
            <a:r>
              <a:rPr lang="hu-HU" u="sng" dirty="0" smtClean="0"/>
              <a:t>SZÁLLÁS:</a:t>
            </a:r>
            <a:r>
              <a:rPr lang="hu-HU" dirty="0" smtClean="0"/>
              <a:t> - Máltára jelentkező szakmai gyakorlatosok kapni fognak segítséget.</a:t>
            </a:r>
          </a:p>
          <a:p>
            <a:r>
              <a:rPr lang="hu-HU" dirty="0" smtClean="0"/>
              <a:t>	 - Tanulmányisok figyeljék a fogadó intézettől kapott információkat (mindenhol eltér, hogy milyen           	   segítséget tudnak adni, de több kollégiumnál a jelentkezés időrendje szerint adják ki a helyeket, így 	   érdemes minél hamarabb intézkedni!)</a:t>
            </a:r>
          </a:p>
          <a:p>
            <a:r>
              <a:rPr lang="hu-HU" dirty="0"/>
              <a:t>	 </a:t>
            </a:r>
            <a:r>
              <a:rPr lang="hu-HU" dirty="0" smtClean="0"/>
              <a:t>- Egyéb esetben önálló szálláskeresés.</a:t>
            </a:r>
          </a:p>
          <a:p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8666527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87256" y="257320"/>
            <a:ext cx="8991600" cy="1645920"/>
          </a:xfrm>
        </p:spPr>
        <p:txBody>
          <a:bodyPr/>
          <a:lstStyle/>
          <a:p>
            <a:r>
              <a:rPr lang="hu-HU" dirty="0" smtClean="0"/>
              <a:t>Köszönjük a figyelmet!</a:t>
            </a:r>
            <a:br>
              <a:rPr lang="hu-HU" dirty="0" smtClean="0"/>
            </a:br>
            <a:r>
              <a:rPr lang="hu-HU" dirty="0" smtClean="0"/>
              <a:t>Mindenkinek jó utat!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017" y="2091129"/>
            <a:ext cx="6574077" cy="3702991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758289" y="6112701"/>
            <a:ext cx="624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Elérhetőségek: http://erasmus.uni-obuda.hu/hu/elerhetoseg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8567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sp>
        <p:nvSpPr>
          <p:cNvPr id="5" name="Szövegdoboz 4"/>
          <p:cNvSpPr txBox="1"/>
          <p:nvPr/>
        </p:nvSpPr>
        <p:spPr>
          <a:xfrm>
            <a:off x="304800" y="203200"/>
            <a:ext cx="8840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MIRE FIGYELJ? – a dokumentumok pontos kitöltése</a:t>
            </a:r>
            <a:endParaRPr lang="hu-HU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04800" y="991175"/>
            <a:ext cx="268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 smtClean="0"/>
              <a:t>LEARNING AGREEMENT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40" y="1480344"/>
            <a:ext cx="5257800" cy="1952625"/>
          </a:xfrm>
          <a:prstGeom prst="rect">
            <a:avLst/>
          </a:prstGeom>
        </p:spPr>
      </p:pic>
      <p:sp>
        <p:nvSpPr>
          <p:cNvPr id="8" name="Jobbra nyíl 7"/>
          <p:cNvSpPr/>
          <p:nvPr/>
        </p:nvSpPr>
        <p:spPr>
          <a:xfrm rot="10800000">
            <a:off x="5829300" y="1752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021868" y="1810250"/>
            <a:ext cx="437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 felejtsék el a nevüket beírni!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58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1" y="170143"/>
            <a:ext cx="9065538" cy="853514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68998" y="1023657"/>
            <a:ext cx="2637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LEARNING AGREEMENT</a:t>
            </a:r>
            <a:endParaRPr lang="hu-HU" u="sng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550" y="1470636"/>
            <a:ext cx="7277100" cy="2400300"/>
          </a:xfrm>
          <a:prstGeom prst="rect">
            <a:avLst/>
          </a:prstGeom>
        </p:spPr>
      </p:pic>
      <p:sp>
        <p:nvSpPr>
          <p:cNvPr id="9" name="Jobbra nyíl 8"/>
          <p:cNvSpPr/>
          <p:nvPr/>
        </p:nvSpPr>
        <p:spPr>
          <a:xfrm rot="9588517">
            <a:off x="7518399" y="18825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8666038" y="1543937"/>
            <a:ext cx="3335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Hallgatóra vonatkozó adatok pontos kitöltése!</a:t>
            </a:r>
            <a:endParaRPr lang="hu-HU" dirty="0"/>
          </a:p>
        </p:txBody>
      </p:sp>
      <p:sp>
        <p:nvSpPr>
          <p:cNvPr id="11" name="Jobbra nyíl 10"/>
          <p:cNvSpPr/>
          <p:nvPr/>
        </p:nvSpPr>
        <p:spPr>
          <a:xfrm rot="10800000">
            <a:off x="7518399" y="27791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8666038" y="2567594"/>
            <a:ext cx="2972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kari koordinátorra vonatkozó adatok pontos kitöltése!</a:t>
            </a:r>
            <a:endParaRPr lang="hu-HU" dirty="0"/>
          </a:p>
        </p:txBody>
      </p:sp>
      <p:sp>
        <p:nvSpPr>
          <p:cNvPr id="13" name="Lefelé nyíl 12"/>
          <p:cNvSpPr/>
          <p:nvPr/>
        </p:nvSpPr>
        <p:spPr>
          <a:xfrm rot="13672570">
            <a:off x="727388" y="364025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969704" y="4373455"/>
            <a:ext cx="349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fogadó intézmény koordinátorára vonatkozó adatok pontos kitöltése!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84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1" y="170143"/>
            <a:ext cx="9065538" cy="853514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307098" y="1009134"/>
            <a:ext cx="2637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LEARNING AGREEMENT</a:t>
            </a:r>
            <a:endParaRPr lang="hu-HU" u="sng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98" y="1386123"/>
            <a:ext cx="6474702" cy="2907699"/>
          </a:xfrm>
          <a:prstGeom prst="rect">
            <a:avLst/>
          </a:prstGeom>
        </p:spPr>
      </p:pic>
      <p:sp>
        <p:nvSpPr>
          <p:cNvPr id="10" name="Jobbra nyíl 9"/>
          <p:cNvSpPr/>
          <p:nvPr/>
        </p:nvSpPr>
        <p:spPr>
          <a:xfrm rot="10800000">
            <a:off x="5994400" y="1701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7088898" y="1759450"/>
            <a:ext cx="415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Napra pontos dátumokat kérünk megadni!</a:t>
            </a:r>
            <a:endParaRPr lang="hu-HU" dirty="0"/>
          </a:p>
        </p:txBody>
      </p:sp>
      <p:sp>
        <p:nvSpPr>
          <p:cNvPr id="12" name="Jobbra nyíl 11"/>
          <p:cNvSpPr/>
          <p:nvPr/>
        </p:nvSpPr>
        <p:spPr>
          <a:xfrm rot="10800000">
            <a:off x="7064502" y="26364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8134604" y="2186432"/>
            <a:ext cx="276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Azokat a tárgyakat írd ide, amiket a kinti egyetemen tanulni szeretnél (tárgykód, tárgynév, tavaszi/őszi félév, ECTS kredit)  - ha bizonytalan vagy keresd fel a kari koordinátorod</a:t>
            </a:r>
            <a:endParaRPr lang="hu-HU" dirty="0"/>
          </a:p>
        </p:txBody>
      </p:sp>
      <p:sp>
        <p:nvSpPr>
          <p:cNvPr id="14" name="Jobbra nyíl 13"/>
          <p:cNvSpPr/>
          <p:nvPr/>
        </p:nvSpPr>
        <p:spPr>
          <a:xfrm rot="19045390">
            <a:off x="1161328" y="4264786"/>
            <a:ext cx="9285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03913" y="4598905"/>
            <a:ext cx="350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Itt jelöld, hogy melyik idegen nyelvet és milyen szinten beszéled!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72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938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543"/>
            <a:ext cx="9065538" cy="853514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192798" y="875268"/>
            <a:ext cx="2637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LEARNING AGREEMENT</a:t>
            </a:r>
            <a:endParaRPr lang="hu-HU" u="sng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512" y="1419225"/>
            <a:ext cx="7343775" cy="2190750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9550399" y="1637437"/>
            <a:ext cx="2019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Ebbe a táblázatba azokat a tárgyakat írd be, amelyekre itthon el szeretnéd fogadtatni a kint felvett kurzusokat.</a:t>
            </a:r>
            <a:endParaRPr lang="hu-HU" dirty="0"/>
          </a:p>
        </p:txBody>
      </p:sp>
      <p:sp>
        <p:nvSpPr>
          <p:cNvPr id="10" name="Jobbra nyíl 9"/>
          <p:cNvSpPr/>
          <p:nvPr/>
        </p:nvSpPr>
        <p:spPr>
          <a:xfrm rot="10800000">
            <a:off x="8103139" y="22722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696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8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543"/>
            <a:ext cx="9065538" cy="85351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167398" y="875268"/>
            <a:ext cx="2637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LEARNING AGREEMENT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50" y="1377950"/>
            <a:ext cx="7277100" cy="217170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8550381" y="1377950"/>
            <a:ext cx="22308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Hallgatóra vonatkozó adatok pontos kitöltése!</a:t>
            </a:r>
            <a:endParaRPr lang="hu-HU" dirty="0"/>
          </a:p>
        </p:txBody>
      </p:sp>
      <p:sp>
        <p:nvSpPr>
          <p:cNvPr id="9" name="Jobbra nyíl 8"/>
          <p:cNvSpPr/>
          <p:nvPr/>
        </p:nvSpPr>
        <p:spPr>
          <a:xfrm rot="9257610">
            <a:off x="7308595" y="203435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Jobbra nyíl 9"/>
          <p:cNvSpPr/>
          <p:nvPr/>
        </p:nvSpPr>
        <p:spPr>
          <a:xfrm rot="10800000">
            <a:off x="7518399" y="26077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Téglalap 11"/>
          <p:cNvSpPr/>
          <p:nvPr/>
        </p:nvSpPr>
        <p:spPr>
          <a:xfrm>
            <a:off x="8550381" y="2509639"/>
            <a:ext cx="2260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kari koordinátorra vonatkozó adatok pontos kitöltése!</a:t>
            </a:r>
            <a:endParaRPr lang="hu-HU" dirty="0"/>
          </a:p>
        </p:txBody>
      </p:sp>
      <p:sp>
        <p:nvSpPr>
          <p:cNvPr id="13" name="Lefelé nyíl 12"/>
          <p:cNvSpPr/>
          <p:nvPr/>
        </p:nvSpPr>
        <p:spPr>
          <a:xfrm rot="13672570">
            <a:off x="968688" y="31937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167398" y="4156100"/>
            <a:ext cx="297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fogadó intézmény koordinátorára vonatkozó adatok pontos kitöltése!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31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8"/>
            <a:ext cx="12192000" cy="686593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543"/>
            <a:ext cx="9065538" cy="853514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192798" y="883206"/>
            <a:ext cx="417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/>
              <a:t>TANULMÁNYI ÖSZTÖNDÍJSZERZŐDÉS</a:t>
            </a:r>
            <a:endParaRPr lang="hu-HU" u="sng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62" y="1357312"/>
            <a:ext cx="7000875" cy="3076575"/>
          </a:xfrm>
          <a:prstGeom prst="rect">
            <a:avLst/>
          </a:prstGeom>
        </p:spPr>
      </p:pic>
      <p:sp>
        <p:nvSpPr>
          <p:cNvPr id="9" name="Jobbra nyíl 8"/>
          <p:cNvSpPr/>
          <p:nvPr/>
        </p:nvSpPr>
        <p:spPr>
          <a:xfrm rot="9988092">
            <a:off x="4498583" y="3069126"/>
            <a:ext cx="463147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8505993" y="2102204"/>
            <a:ext cx="3061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ÍRD BE A NEVED!!!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158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Csomag</Template>
  <TotalTime>226</TotalTime>
  <Words>915</Words>
  <Application>Microsoft Office PowerPoint</Application>
  <PresentationFormat>Szélesvásznú</PresentationFormat>
  <Paragraphs>152</Paragraphs>
  <Slides>36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39" baseType="lpstr">
      <vt:lpstr>Arial</vt:lpstr>
      <vt:lpstr>Gill Sans MT</vt:lpstr>
      <vt:lpstr>Parcel</vt:lpstr>
      <vt:lpstr>Sikeres Pályázat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Köszönjük a figyelmet! Mindenkinek jó utat!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Sikeres Pályázat</dc:title>
  <dc:creator>user</dc:creator>
  <cp:lastModifiedBy>user</cp:lastModifiedBy>
  <cp:revision>48</cp:revision>
  <dcterms:created xsi:type="dcterms:W3CDTF">2017-10-26T09:35:10Z</dcterms:created>
  <dcterms:modified xsi:type="dcterms:W3CDTF">2017-10-26T14:01:27Z</dcterms:modified>
</cp:coreProperties>
</file>